
<file path=[Content_Types].xml><?xml version="1.0" encoding="utf-8"?>
<Types xmlns="http://schemas.openxmlformats.org/package/2006/content-types">
  <Override PartName="/ppt/slides/slide5.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7"/>
  </p:handoutMasterIdLst>
  <p:sldIdLst>
    <p:sldId id="260" r:id="rId2"/>
    <p:sldId id="259" r:id="rId3"/>
    <p:sldId id="263" r:id="rId4"/>
    <p:sldId id="258"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5086A8-7560-417F-98ED-8EC0E2520079}" type="datetimeFigureOut">
              <a:rPr lang="en-US" smtClean="0"/>
              <a:pPr/>
              <a:t>11/3/2010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011C35-B4A8-4891-8EF4-BEF02740447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533396" y="2359023"/>
            <a:ext cx="7772400" cy="688972"/>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US" sz="4700" b="0" i="0" u="none" strike="noStrike" kern="1200" cap="none" spc="0" baseline="0">
                <a:solidFill>
                  <a:srgbClr val="0E3673"/>
                </a:solidFill>
                <a:uFillTx/>
                <a:latin typeface="Houschka Pro Bold"/>
                <a:ea typeface="ＭＳ Ｐゴシック" pitchFamily="48"/>
                <a:cs typeface="Houschka Pro Bold"/>
              </a:defRPr>
            </a:lvl1pPr>
          </a:lstStyle>
          <a:p>
            <a:pPr lvl="0"/>
            <a:r>
              <a:rPr lang="en-US"/>
              <a:t>Click to edit Master title style</a:t>
            </a:r>
          </a:p>
        </p:txBody>
      </p:sp>
      <p:sp>
        <p:nvSpPr>
          <p:cNvPr id="3" name="Subtitle 2"/>
          <p:cNvSpPr txBox="1">
            <a:spLocks noGrp="1"/>
          </p:cNvSpPr>
          <p:nvPr>
            <p:ph type="subTitle" idx="1"/>
          </p:nvPr>
        </p:nvSpPr>
        <p:spPr>
          <a:xfrm>
            <a:off x="533396" y="2971800"/>
            <a:ext cx="6400800" cy="533396"/>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600"/>
              </a:spcBef>
              <a:spcAft>
                <a:spcPts val="0"/>
              </a:spcAft>
              <a:buNone/>
              <a:tabLst/>
              <a:defRPr lang="en-US" sz="2500" b="0" i="0" u="none" strike="noStrike" kern="1200" cap="none" spc="0" baseline="0">
                <a:solidFill>
                  <a:srgbClr val="898989"/>
                </a:solidFill>
                <a:uFillTx/>
                <a:latin typeface="Houschka Pro Medium"/>
                <a:ea typeface="ＭＳ Ｐゴシック" pitchFamily="48"/>
                <a:cs typeface="Houschka Pro Medium"/>
              </a:defRPr>
            </a:lvl1pPr>
          </a:lstStyle>
          <a:p>
            <a:pPr lvl="0"/>
            <a:r>
              <a:rPr lang="en-US"/>
              <a:t>Click to edit Master subtitle style</a:t>
            </a:r>
          </a:p>
        </p:txBody>
      </p:sp>
      <p:sp>
        <p:nvSpPr>
          <p:cNvPr id="4" name="Slide Number Placeholder 5"/>
          <p:cNvSpPr txBox="1">
            <a:spLocks noGrp="1"/>
          </p:cNvSpPr>
          <p:nvPr>
            <p:ph type="sldNum" sz="quarter" idx="8"/>
          </p:nvPr>
        </p:nvSpPr>
        <p:spPr>
          <a:xfrm>
            <a:off x="6553203" y="6356351"/>
            <a:ext cx="2133596" cy="365129"/>
          </a:xfrm>
          <a:prstGeom prst="rect">
            <a:avLst/>
          </a:prstGeom>
          <a:noFill/>
          <a:ln>
            <a:noFill/>
          </a:ln>
        </p:spPr>
        <p:txBody>
          <a:bodyPr vert="horz" wrap="square" lIns="91440" tIns="45720" rIns="91440" bIns="45720" anchor="t" anchorCtr="0" compatLnSpc="1"/>
          <a:lstStyle>
            <a:lvl1pPr marL="0" marR="0" lvl="0" indent="0" algn="r" defTabSz="457200" rtl="0" fontAlgn="auto" hangingPunct="1">
              <a:lnSpc>
                <a:spcPct val="100000"/>
              </a:lnSpc>
              <a:spcBef>
                <a:spcPts val="0"/>
              </a:spcBef>
              <a:spcAft>
                <a:spcPts val="0"/>
              </a:spcAft>
              <a:buNone/>
              <a:tabLst/>
              <a:defRPr lang="en-US" sz="1100" b="0" i="0" u="none" strike="noStrike" kern="1200" cap="none" spc="0" baseline="0">
                <a:solidFill>
                  <a:srgbClr val="0E3673"/>
                </a:solidFill>
                <a:uFillTx/>
                <a:latin typeface="Arial"/>
                <a:ea typeface="ＭＳ Ｐゴシック"/>
                <a:cs typeface="Arial"/>
              </a:defRPr>
            </a:lvl1pPr>
            <a:lvl2pPr marL="0" marR="0" lvl="0" indent="0" algn="r" defTabSz="457200" rtl="0" fontAlgn="auto" hangingPunct="1">
              <a:lnSpc>
                <a:spcPct val="100000"/>
              </a:lnSpc>
              <a:spcBef>
                <a:spcPts val="0"/>
              </a:spcBef>
              <a:spcAft>
                <a:spcPts val="0"/>
              </a:spcAft>
              <a:buNone/>
              <a:tabLst/>
              <a:defRPr lang="en-US" sz="1100" b="0" i="0" u="none" strike="noStrike" kern="1200" cap="none" spc="0" baseline="0">
                <a:solidFill>
                  <a:srgbClr val="0E3673"/>
                </a:solidFill>
                <a:uFillTx/>
                <a:latin typeface="Arial"/>
                <a:ea typeface="ＭＳ Ｐゴシック"/>
                <a:cs typeface="Arial"/>
              </a:defRPr>
            </a:lvl2pPr>
          </a:lstStyle>
          <a:p>
            <a:r>
              <a:rPr dirty="0"/>
              <a:t>May 2010</a:t>
            </a:r>
          </a:p>
          <a:p>
            <a:fld id="{86D6A178-FE1F-4C5A-9FF8-96C08EEE1830}" type="slidenum">
              <a:rPr/>
              <a:pPr/>
              <a:t>‹#›</a:t>
            </a:fld>
            <a:endParaRPr dirty="0"/>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381003" y="685800"/>
            <a:ext cx="6858000" cy="685800"/>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US" sz="3800" b="0" i="0" u="none" strike="noStrike" kern="1200" cap="none" spc="0" baseline="0">
                <a:solidFill>
                  <a:srgbClr val="0E3673"/>
                </a:solidFill>
                <a:uFillTx/>
                <a:latin typeface="Houschka Pro Bold"/>
                <a:ea typeface="ＭＳ Ｐゴシック" pitchFamily="48"/>
                <a:cs typeface="Houschka Pro Bold"/>
              </a:defRPr>
            </a:lvl1pPr>
          </a:lstStyle>
          <a:p>
            <a:pPr lvl="0"/>
            <a:r>
              <a:rPr lang="en-US"/>
              <a:t>Click to edit Master title style</a:t>
            </a:r>
          </a:p>
        </p:txBody>
      </p:sp>
      <p:sp>
        <p:nvSpPr>
          <p:cNvPr id="3" name="Content Placeholder 2"/>
          <p:cNvSpPr txBox="1">
            <a:spLocks noGrp="1"/>
          </p:cNvSpPr>
          <p:nvPr>
            <p:ph sz="quarter" idx="4294967295"/>
          </p:nvPr>
        </p:nvSpPr>
        <p:spPr>
          <a:xfrm>
            <a:off x="381003" y="1714500"/>
            <a:ext cx="7696203" cy="4229099"/>
          </a:xfrm>
          <a:prstGeom prst="rect">
            <a:avLst/>
          </a:prstGeom>
          <a:noFill/>
          <a:ln>
            <a:noFill/>
          </a:ln>
        </p:spPr>
        <p:txBody>
          <a:bodyPr vert="horz" wrap="square" lIns="91440" tIns="45720" rIns="91440" bIns="45720" anchor="t" anchorCtr="0" compatLnSpc="1"/>
          <a:lstStyle>
            <a:lvl1pPr marL="342900" marR="0" lvl="0" indent="-342900" algn="l" defTabSz="457200" rtl="0" fontAlgn="auto" hangingPunct="1">
              <a:lnSpc>
                <a:spcPct val="100000"/>
              </a:lnSpc>
              <a:spcBef>
                <a:spcPts val="700"/>
              </a:spcBef>
              <a:spcAft>
                <a:spcPts val="600"/>
              </a:spcAft>
              <a:buSzPct val="100000"/>
              <a:buFont typeface="Arial"/>
              <a:buChar char="•"/>
              <a:tabLst/>
              <a:defRPr lang="en-US" sz="2800" b="0" i="0" u="none" strike="noStrike" kern="1200" cap="none" spc="0" baseline="0">
                <a:solidFill>
                  <a:srgbClr val="0E3673"/>
                </a:solidFill>
                <a:uFillTx/>
                <a:latin typeface="Houschka Pro Medium"/>
                <a:ea typeface="ＭＳ Ｐゴシック" pitchFamily="48"/>
                <a:cs typeface="Houschka Pro Medium"/>
              </a:defRPr>
            </a:lvl1pPr>
            <a:lvl2pPr marL="742950" marR="0" lvl="1" indent="-285750" algn="l" defTabSz="457200" rtl="0" fontAlgn="auto" hangingPunct="1">
              <a:lnSpc>
                <a:spcPct val="100000"/>
              </a:lnSpc>
              <a:spcBef>
                <a:spcPts val="600"/>
              </a:spcBef>
              <a:spcAft>
                <a:spcPts val="600"/>
              </a:spcAft>
              <a:buSzPct val="100000"/>
              <a:buFont typeface="Arial"/>
              <a:buChar char="•"/>
              <a:tabLst/>
              <a:defRPr lang="en-US" sz="2400" b="0" i="0" u="none" strike="noStrike" kern="1200" cap="none" spc="0" baseline="0">
                <a:solidFill>
                  <a:srgbClr val="0E3673"/>
                </a:solidFill>
                <a:uFillTx/>
                <a:latin typeface="Houschka Pro Medium"/>
                <a:ea typeface="ＭＳ Ｐゴシック" pitchFamily="48"/>
                <a:cs typeface="Houschka Pro Medium"/>
              </a:defRPr>
            </a:lvl2pPr>
            <a:lvl3pPr marL="1143000" marR="0" lvl="2" indent="-228600" algn="l" defTabSz="457200" rtl="0" fontAlgn="auto" hangingPunct="1">
              <a:lnSpc>
                <a:spcPct val="100000"/>
              </a:lnSpc>
              <a:spcBef>
                <a:spcPts val="600"/>
              </a:spcBef>
              <a:spcAft>
                <a:spcPts val="600"/>
              </a:spcAft>
              <a:buSzPct val="100000"/>
              <a:buFont typeface="Arial"/>
              <a:buChar char="•"/>
              <a:tabLst/>
              <a:defRPr lang="en-US" sz="2400" b="0" i="0" u="none" strike="noStrike" kern="1200" cap="none" spc="0" baseline="0">
                <a:solidFill>
                  <a:srgbClr val="0E3673"/>
                </a:solidFill>
                <a:uFillTx/>
                <a:latin typeface="Houschka Pro Medium"/>
                <a:ea typeface="ＭＳ Ｐゴシック" pitchFamily="48"/>
                <a:cs typeface="Houschka Pro Medium"/>
              </a:defRPr>
            </a:lvl3pPr>
            <a:lvl4pPr marL="1600200" marR="0" lvl="3" indent="-228600" algn="l" defTabSz="457200" rtl="0" fontAlgn="auto" hangingPunct="1">
              <a:lnSpc>
                <a:spcPct val="100000"/>
              </a:lnSpc>
              <a:spcBef>
                <a:spcPts val="500"/>
              </a:spcBef>
              <a:spcAft>
                <a:spcPts val="600"/>
              </a:spcAft>
              <a:buSzPct val="100000"/>
              <a:buFont typeface="Arial"/>
              <a:buChar char="•"/>
              <a:tabLst/>
              <a:defRPr lang="en-US" sz="2000" b="0" i="0" u="none" strike="noStrike" kern="1200" cap="none" spc="0" baseline="0">
                <a:solidFill>
                  <a:srgbClr val="0E3673"/>
                </a:solidFill>
                <a:uFillTx/>
                <a:latin typeface="Houschka Pro Medium"/>
                <a:ea typeface="ＭＳ Ｐゴシック" pitchFamily="48"/>
                <a:cs typeface="Houschka Pro Medium"/>
              </a:defRPr>
            </a:lvl4pPr>
            <a:lvl5pPr marL="2057400" marR="0" lvl="4" indent="-228600" algn="l" defTabSz="457200" rtl="0" fontAlgn="auto" hangingPunct="1">
              <a:lnSpc>
                <a:spcPct val="100000"/>
              </a:lnSpc>
              <a:spcBef>
                <a:spcPts val="500"/>
              </a:spcBef>
              <a:spcAft>
                <a:spcPts val="600"/>
              </a:spcAft>
              <a:buSzPct val="100000"/>
              <a:buFont typeface="Arial"/>
              <a:buChar char="•"/>
              <a:tabLst/>
              <a:defRPr lang="en-US" sz="2000" b="0" i="0" u="none" strike="noStrike" kern="1200" cap="none" spc="0" baseline="0">
                <a:solidFill>
                  <a:srgbClr val="0E3673"/>
                </a:solidFill>
                <a:uFillTx/>
                <a:latin typeface="Houschka Pro Medium"/>
                <a:ea typeface="ＭＳ Ｐゴシック" pitchFamily="48"/>
                <a:cs typeface="Houschka Pro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txBox="1">
            <a:spLocks noGrp="1"/>
          </p:cNvSpPr>
          <p:nvPr>
            <p:ph type="sldNum" sz="quarter" idx="8"/>
          </p:nvPr>
        </p:nvSpPr>
        <p:spPr>
          <a:xfrm>
            <a:off x="6553203" y="6356351"/>
            <a:ext cx="2133596" cy="365129"/>
          </a:xfrm>
          <a:prstGeom prst="rect">
            <a:avLst/>
          </a:prstGeom>
          <a:noFill/>
          <a:ln>
            <a:noFill/>
          </a:ln>
        </p:spPr>
        <p:txBody>
          <a:bodyPr vert="horz" wrap="square" lIns="91440" tIns="45720" rIns="91440" bIns="45720" anchor="t" anchorCtr="0" compatLnSpc="1"/>
          <a:lstStyle>
            <a:lvl1pPr marL="0" marR="0" lvl="0" indent="0" algn="r" defTabSz="457200" rtl="0" fontAlgn="auto" hangingPunct="1">
              <a:lnSpc>
                <a:spcPct val="100000"/>
              </a:lnSpc>
              <a:spcBef>
                <a:spcPts val="0"/>
              </a:spcBef>
              <a:spcAft>
                <a:spcPts val="0"/>
              </a:spcAft>
              <a:buNone/>
              <a:tabLst/>
              <a:defRPr lang="en-US" sz="1100" b="0" i="0" u="none" strike="noStrike" kern="1200" cap="none" spc="0" baseline="0">
                <a:solidFill>
                  <a:srgbClr val="0E3673"/>
                </a:solidFill>
                <a:uFillTx/>
                <a:latin typeface="Arial"/>
                <a:ea typeface="ＭＳ Ｐゴシック"/>
                <a:cs typeface="Arial"/>
              </a:defRPr>
            </a:lvl1pPr>
            <a:lvl2pPr marL="0" marR="0" lvl="0" indent="0" algn="r" defTabSz="457200" rtl="0" fontAlgn="auto" hangingPunct="1">
              <a:lnSpc>
                <a:spcPct val="100000"/>
              </a:lnSpc>
              <a:spcBef>
                <a:spcPts val="0"/>
              </a:spcBef>
              <a:spcAft>
                <a:spcPts val="0"/>
              </a:spcAft>
              <a:buNone/>
              <a:tabLst/>
              <a:defRPr lang="en-US" sz="1100" b="0" i="0" u="none" strike="noStrike" kern="1200" cap="none" spc="0" baseline="0">
                <a:solidFill>
                  <a:srgbClr val="0E3673"/>
                </a:solidFill>
                <a:uFillTx/>
                <a:latin typeface="Arial"/>
                <a:ea typeface="ＭＳ Ｐゴシック"/>
                <a:cs typeface="Arial"/>
              </a:defRPr>
            </a:lvl2pPr>
          </a:lstStyle>
          <a:p>
            <a:r>
              <a:rPr dirty="0"/>
              <a:t>May 2010</a:t>
            </a:r>
          </a:p>
          <a:p>
            <a:fld id="{B9E752C3-DBF2-49E5-AC93-1DC4633F7312}" type="slidenum">
              <a:rPr/>
              <a:pPr/>
              <a:t>‹#›</a:t>
            </a:fld>
            <a:endParaRPr dirty="0"/>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xfrm>
            <a:off x="76196" y="5715000"/>
            <a:ext cx="8458200" cy="1143000"/>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US" sz="2800" b="1" i="0" u="none" strike="noStrike" kern="1200" cap="none" spc="0" baseline="0">
                <a:solidFill>
                  <a:srgbClr val="0E3673"/>
                </a:solidFill>
                <a:uFillTx/>
                <a:latin typeface="Houschka Pro Medium"/>
                <a:ea typeface="ＭＳ Ｐゴシック" pitchFamily="48"/>
                <a:cs typeface="Houschka Pro Medium"/>
              </a:defRPr>
            </a:lvl1pPr>
          </a:lstStyle>
          <a:p>
            <a:pPr lvl="0"/>
            <a:r>
              <a:rPr lang="en-US"/>
              <a:t>Click to edit Master title style</a:t>
            </a:r>
          </a:p>
        </p:txBody>
      </p:sp>
      <p:sp>
        <p:nvSpPr>
          <p:cNvPr id="3" name="Date Placeholder 2"/>
          <p:cNvSpPr txBox="1">
            <a:spLocks noGrp="1"/>
          </p:cNvSpPr>
          <p:nvPr>
            <p:ph type="dt" sz="quarter" idx="7"/>
          </p:nvPr>
        </p:nvSpPr>
        <p:spPr>
          <a:xfrm>
            <a:off x="457200" y="6356351"/>
            <a:ext cx="2133596" cy="365129"/>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ea typeface="ＭＳ Ｐゴシック"/>
              </a:defRPr>
            </a:lvl1pPr>
          </a:lstStyle>
          <a:p>
            <a:endParaRPr dirty="0"/>
          </a:p>
        </p:txBody>
      </p:sp>
      <p:sp>
        <p:nvSpPr>
          <p:cNvPr id="4" name="Footer Placeholder 3"/>
          <p:cNvSpPr txBox="1">
            <a:spLocks noGrp="1"/>
          </p:cNvSpPr>
          <p:nvPr>
            <p:ph type="ftr" sz="quarter" idx="9"/>
          </p:nvPr>
        </p:nvSpPr>
        <p:spPr>
          <a:xfrm>
            <a:off x="3124203" y="6356351"/>
            <a:ext cx="2895603" cy="365129"/>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ea typeface="ＭＳ Ｐゴシック"/>
              </a:defRPr>
            </a:lvl1pPr>
          </a:lstStyle>
          <a:p>
            <a:endParaRPr dirty="0"/>
          </a:p>
        </p:txBody>
      </p:sp>
      <p:sp>
        <p:nvSpPr>
          <p:cNvPr id="5" name="Slide Number Placeholder 4"/>
          <p:cNvSpPr txBox="1">
            <a:spLocks noGrp="1"/>
          </p:cNvSpPr>
          <p:nvPr>
            <p:ph type="sldNum" sz="quarter" idx="8"/>
          </p:nvPr>
        </p:nvSpPr>
        <p:spPr>
          <a:xfrm>
            <a:off x="6553203" y="6356351"/>
            <a:ext cx="2133596" cy="365129"/>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ea typeface="ＭＳ Ｐゴシック"/>
              </a:defRPr>
            </a:lvl1pPr>
          </a:lstStyle>
          <a:p>
            <a:fld id="{2FEC7CF2-74C3-4498-B9DD-C7B628820600}" type="slidenum">
              <a:rPr/>
              <a:pPr/>
              <a:t>‹#›</a:t>
            </a:fld>
            <a:endParaRPr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txBox="1">
            <a:spLocks noGrp="1"/>
          </p:cNvSpPr>
          <p:nvPr>
            <p:ph type="dt" sz="quarter" idx="7"/>
          </p:nvPr>
        </p:nvSpPr>
        <p:spPr>
          <a:xfrm>
            <a:off x="685598" y="6248131"/>
            <a:ext cx="1904996" cy="457730"/>
          </a:xfrm>
          <a:prstGeom prst="rect">
            <a:avLst/>
          </a:prstGeom>
          <a:noFill/>
          <a:ln>
            <a:noFill/>
          </a:ln>
        </p:spPr>
        <p:txBody>
          <a:bodyPr vert="horz" wrap="square" lIns="64008" tIns="32004" rIns="64008" bIns="32004" anchor="t" anchorCtr="0" compatLnSpc="1"/>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endParaRPr dirty="0"/>
          </a:p>
        </p:txBody>
      </p:sp>
      <p:sp>
        <p:nvSpPr>
          <p:cNvPr id="3" name="Rectangle 5"/>
          <p:cNvSpPr txBox="1">
            <a:spLocks noGrp="1"/>
          </p:cNvSpPr>
          <p:nvPr>
            <p:ph type="ftr" sz="quarter" idx="9"/>
          </p:nvPr>
        </p:nvSpPr>
        <p:spPr>
          <a:xfrm>
            <a:off x="3124395" y="6248131"/>
            <a:ext cx="2895200" cy="457730"/>
          </a:xfrm>
          <a:prstGeom prst="rect">
            <a:avLst/>
          </a:prstGeom>
          <a:noFill/>
          <a:ln>
            <a:noFill/>
          </a:ln>
        </p:spPr>
        <p:txBody>
          <a:bodyPr vert="horz" wrap="square" lIns="64008" tIns="32004" rIns="64008" bIns="32004" anchor="t" anchorCtr="0" compatLnSpc="1"/>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endParaRPr dirty="0"/>
          </a:p>
        </p:txBody>
      </p:sp>
      <p:sp>
        <p:nvSpPr>
          <p:cNvPr id="4" name="Rectangle 6"/>
          <p:cNvSpPr txBox="1">
            <a:spLocks noGrp="1"/>
          </p:cNvSpPr>
          <p:nvPr>
            <p:ph type="sldNum" sz="quarter" idx="8"/>
          </p:nvPr>
        </p:nvSpPr>
        <p:spPr>
          <a:xfrm>
            <a:off x="6553395" y="6248131"/>
            <a:ext cx="1904996" cy="457730"/>
          </a:xfrm>
          <a:prstGeom prst="rect">
            <a:avLst/>
          </a:prstGeom>
          <a:noFill/>
          <a:ln>
            <a:noFill/>
          </a:ln>
        </p:spPr>
        <p:txBody>
          <a:bodyPr vert="horz" wrap="square" lIns="64008" tIns="32004" rIns="64008" bIns="32004" anchor="t" anchorCtr="0" compatLnSpc="1"/>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fld id="{08817CF9-DD46-43AD-9678-A3A667B4E115}" type="slidenum">
              <a:rPr/>
              <a:pPr/>
              <a:t>‹#›</a:t>
            </a:fld>
            <a:endParaRPr dirty="0"/>
          </a:p>
        </p:txBody>
      </p:sp>
    </p:spTree>
  </p:cSld>
  <p:clrMapOvr>
    <a:masterClrMapping/>
  </p:clrMapOvr>
  <p:transition/>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waterorg_2clr_RGB_TM.jpg"/>
          <p:cNvPicPr>
            <a:picLocks noChangeAspect="1" noChangeArrowheads="1"/>
          </p:cNvPicPr>
          <p:nvPr/>
        </p:nvPicPr>
        <p:blipFill>
          <a:blip r:embed="rId2" cstate="print"/>
          <a:srcRect/>
          <a:stretch>
            <a:fillRect/>
          </a:stretch>
        </p:blipFill>
        <p:spPr bwMode="auto">
          <a:xfrm>
            <a:off x="1447800" y="2130425"/>
            <a:ext cx="6324600" cy="218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6"/>
          <p:cNvSpPr/>
          <p:nvPr/>
        </p:nvSpPr>
        <p:spPr>
          <a:xfrm>
            <a:off x="0" y="5791196"/>
            <a:ext cx="1676396" cy="1066803"/>
          </a:xfrm>
          <a:prstGeom prst="rect">
            <a:avLst/>
          </a:prstGeom>
          <a:solidFill>
            <a:srgbClr val="FFFFFF"/>
          </a:solidFill>
          <a:ln>
            <a:noFill/>
            <a:prstDash val="solid"/>
          </a:ln>
          <a:effectLst>
            <a:outerShdw dist="22997" dir="5400000" algn="tl">
              <a:srgbClr val="000000">
                <a:alpha val="35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2" name="Title 1"/>
          <p:cNvSpPr txBox="1">
            <a:spLocks noGrp="1"/>
          </p:cNvSpPr>
          <p:nvPr>
            <p:ph type="title"/>
          </p:nvPr>
        </p:nvSpPr>
        <p:spPr>
          <a:xfrm>
            <a:off x="381003" y="381000"/>
            <a:ext cx="6858000" cy="685800"/>
          </a:xfrm>
        </p:spPr>
        <p:txBody>
          <a:bodyPr/>
          <a:lstStyle/>
          <a:p>
            <a:pPr lvl="0"/>
            <a:r>
              <a:rPr lang="en-US" sz="3600" dirty="0" smtClean="0"/>
              <a:t>fast facts.</a:t>
            </a:r>
            <a:endParaRPr lang="en-US" sz="3600" dirty="0"/>
          </a:p>
        </p:txBody>
      </p:sp>
      <p:sp>
        <p:nvSpPr>
          <p:cNvPr id="6" name="TextBox 5"/>
          <p:cNvSpPr txBox="1"/>
          <p:nvPr/>
        </p:nvSpPr>
        <p:spPr>
          <a:xfrm>
            <a:off x="381000" y="5160099"/>
            <a:ext cx="8305800" cy="1713290"/>
          </a:xfrm>
          <a:prstGeom prst="rect">
            <a:avLst/>
          </a:prstGeom>
          <a:noFill/>
          <a:ln>
            <a:noFill/>
          </a:ln>
        </p:spPr>
        <p:txBody>
          <a:bodyPr vert="horz" wrap="square" lIns="91440" tIns="45720" rIns="91440" bIns="45720" anchor="t" anchorCtr="1" compatLnSpc="1">
            <a:spAutoFit/>
          </a:bodyPr>
          <a:lstStyle/>
          <a:p>
            <a:pPr lvl="0" defTabSz="457200">
              <a:spcBef>
                <a:spcPts val="400"/>
              </a:spcBef>
              <a:spcAft>
                <a:spcPts val="600"/>
              </a:spcAft>
              <a:buSzPct val="100000"/>
              <a:tabLst>
                <a:tab pos="1150938" algn="l"/>
              </a:tabLst>
            </a:pPr>
            <a:r>
              <a:rPr lang="en-US" sz="1400" b="1" dirty="0" smtClean="0">
                <a:solidFill>
                  <a:srgbClr val="0E3673"/>
                </a:solidFill>
                <a:latin typeface="Houschka Pro Medium"/>
              </a:rPr>
              <a:t>	</a:t>
            </a:r>
            <a:endParaRPr lang="en-US" sz="1600" dirty="0" smtClean="0">
              <a:solidFill>
                <a:srgbClr val="0E3673"/>
              </a:solidFill>
              <a:latin typeface="Houschka Pro Medium"/>
            </a:endParaRPr>
          </a:p>
          <a:p>
            <a:pPr defTabSz="457200">
              <a:spcBef>
                <a:spcPts val="400"/>
              </a:spcBef>
              <a:spcAft>
                <a:spcPts val="600"/>
              </a:spcAft>
              <a:buSzPct val="100000"/>
              <a:tabLst>
                <a:tab pos="1150938" algn="l"/>
              </a:tabLst>
            </a:pPr>
            <a:r>
              <a:rPr lang="en-US" sz="1400" b="1" dirty="0" smtClean="0">
                <a:solidFill>
                  <a:srgbClr val="0E3673"/>
                </a:solidFill>
                <a:latin typeface="Houschka Pro Medium"/>
              </a:rPr>
              <a:t>	</a:t>
            </a:r>
            <a:endParaRPr lang="en-US" sz="1600" dirty="0" smtClean="0">
              <a:solidFill>
                <a:srgbClr val="0E3673"/>
              </a:solidFill>
              <a:latin typeface="Houschka Pro Medium"/>
            </a:endParaRPr>
          </a:p>
          <a:p>
            <a:pPr defTabSz="457200">
              <a:spcBef>
                <a:spcPts val="400"/>
              </a:spcBef>
              <a:spcAft>
                <a:spcPts val="600"/>
              </a:spcAft>
              <a:buSzPct val="100000"/>
              <a:tabLst>
                <a:tab pos="1198563" algn="l"/>
              </a:tabLst>
            </a:pPr>
            <a:r>
              <a:rPr lang="en-US" sz="1400" b="1" dirty="0" smtClean="0">
                <a:solidFill>
                  <a:srgbClr val="0E3673"/>
                </a:solidFill>
                <a:latin typeface="Houschka Pro Medium"/>
              </a:rPr>
              <a:t>	</a:t>
            </a:r>
            <a:endParaRPr lang="en-US" sz="1600" dirty="0" smtClean="0">
              <a:solidFill>
                <a:srgbClr val="0E3673"/>
              </a:solidFill>
              <a:latin typeface="Houschka Pro Medium"/>
            </a:endParaRPr>
          </a:p>
          <a:p>
            <a:pPr defTabSz="457200">
              <a:spcBef>
                <a:spcPts val="400"/>
              </a:spcBef>
              <a:spcAft>
                <a:spcPts val="600"/>
              </a:spcAft>
              <a:buSzPct val="100000"/>
              <a:tabLst>
                <a:tab pos="1150938" algn="l"/>
              </a:tabLst>
            </a:pPr>
            <a:r>
              <a:rPr lang="en-US" sz="1400" b="1" dirty="0" smtClean="0">
                <a:solidFill>
                  <a:srgbClr val="0E3673"/>
                </a:solidFill>
                <a:latin typeface="Houschka Pro Medium"/>
              </a:rPr>
              <a:t>	</a:t>
            </a:r>
            <a:r>
              <a:rPr lang="en-US" sz="1600" dirty="0" smtClean="0">
                <a:solidFill>
                  <a:srgbClr val="0E3673"/>
                </a:solidFill>
                <a:latin typeface="Houschka Pro Medium"/>
              </a:rPr>
              <a:t> </a:t>
            </a:r>
            <a:r>
              <a:rPr lang="en-US" sz="1400" b="1" dirty="0" smtClean="0">
                <a:solidFill>
                  <a:srgbClr val="0E3673"/>
                </a:solidFill>
                <a:latin typeface="Houschka Pro Medium"/>
              </a:rPr>
              <a:t>	</a:t>
            </a:r>
            <a:endParaRPr lang="en-US" sz="1400" dirty="0" smtClean="0">
              <a:solidFill>
                <a:srgbClr val="0E3673"/>
              </a:solidFill>
              <a:latin typeface="Houschka Pro Medium"/>
            </a:endParaRPr>
          </a:p>
          <a:p>
            <a:pPr defTabSz="457200">
              <a:spcBef>
                <a:spcPts val="400"/>
              </a:spcBef>
              <a:spcAft>
                <a:spcPts val="600"/>
              </a:spcAft>
              <a:buSzPct val="100000"/>
              <a:tabLst>
                <a:tab pos="1198563" algn="l"/>
              </a:tabLst>
            </a:pPr>
            <a:r>
              <a:rPr lang="en-US" sz="1400" b="1" dirty="0" smtClean="0">
                <a:solidFill>
                  <a:srgbClr val="0E3673"/>
                </a:solidFill>
                <a:latin typeface="Houschka Pro Medium"/>
              </a:rPr>
              <a:t>	</a:t>
            </a:r>
            <a:endParaRPr lang="en-US" sz="1600" dirty="0" smtClean="0">
              <a:solidFill>
                <a:srgbClr val="0E3673"/>
              </a:solidFill>
              <a:latin typeface="Houschka Pro Medium"/>
            </a:endParaRPr>
          </a:p>
        </p:txBody>
      </p:sp>
      <p:graphicFrame>
        <p:nvGraphicFramePr>
          <p:cNvPr id="8" name="Table 7"/>
          <p:cNvGraphicFramePr>
            <a:graphicFrameLocks noGrp="1"/>
          </p:cNvGraphicFramePr>
          <p:nvPr/>
        </p:nvGraphicFramePr>
        <p:xfrm>
          <a:off x="457200" y="1295400"/>
          <a:ext cx="8382000" cy="4602480"/>
        </p:xfrm>
        <a:graphic>
          <a:graphicData uri="http://schemas.openxmlformats.org/drawingml/2006/table">
            <a:tbl>
              <a:tblPr firstRow="1" bandRow="1">
                <a:tableStyleId>{5C22544A-7EE6-4342-B048-85BDC9FD1C3A}</a:tableStyleId>
              </a:tblPr>
              <a:tblGrid>
                <a:gridCol w="1447800"/>
                <a:gridCol w="6934200"/>
              </a:tblGrid>
              <a:tr h="609600">
                <a:tc>
                  <a:txBody>
                    <a:bodyPr/>
                    <a:lstStyle/>
                    <a:p>
                      <a:r>
                        <a:rPr lang="en-US" sz="1500" b="1" dirty="0" smtClean="0">
                          <a:solidFill>
                            <a:srgbClr val="0E3673"/>
                          </a:solidFill>
                          <a:latin typeface="Houschka Pro Medium"/>
                        </a:rPr>
                        <a:t>Vision</a:t>
                      </a:r>
                      <a:endParaRPr lang="en-US" sz="15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500" b="0" dirty="0" smtClean="0">
                          <a:solidFill>
                            <a:srgbClr val="0E3673"/>
                          </a:solidFill>
                          <a:latin typeface="Houschka Pro Medium"/>
                        </a:rPr>
                        <a:t>We envision the day when everyone can access safe water and experience the  dignity of sanitation.</a:t>
                      </a:r>
                      <a:endParaRPr lang="en-US" sz="15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838200">
                <a:tc>
                  <a:txBody>
                    <a:bodyPr/>
                    <a:lstStyle/>
                    <a:p>
                      <a:r>
                        <a:rPr lang="en-US" sz="1500" b="1" dirty="0" smtClean="0">
                          <a:solidFill>
                            <a:srgbClr val="0E3673"/>
                          </a:solidFill>
                          <a:latin typeface="Houschka Pro Medium"/>
                        </a:rPr>
                        <a:t>Mission</a:t>
                      </a:r>
                      <a:endParaRPr lang="en-US" sz="15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500" b="0" dirty="0" smtClean="0">
                          <a:solidFill>
                            <a:srgbClr val="0E3673"/>
                          </a:solidFill>
                          <a:latin typeface="Houschka Pro Medium"/>
                        </a:rPr>
                        <a:t>Water.org challenges the traditional approach. Our goals are to draw attention to the  world’s number one health problem, unsafe and inadequate water supplies, and to raise funds to help fight this immense problem – one community at a time.</a:t>
                      </a:r>
                      <a:endParaRPr lang="en-US" sz="15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57200">
                <a:tc>
                  <a:txBody>
                    <a:bodyPr/>
                    <a:lstStyle/>
                    <a:p>
                      <a:r>
                        <a:rPr lang="en-US" sz="1500" b="1" dirty="0" smtClean="0">
                          <a:solidFill>
                            <a:srgbClr val="0E3673"/>
                          </a:solidFill>
                          <a:latin typeface="Houschka Pro Medium"/>
                        </a:rPr>
                        <a:t>Founded</a:t>
                      </a:r>
                      <a:endParaRPr lang="en-US"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500" b="0" dirty="0" smtClean="0">
                          <a:solidFill>
                            <a:srgbClr val="0E3673"/>
                          </a:solidFill>
                          <a:latin typeface="Houschka Pro Medium"/>
                        </a:rPr>
                        <a:t>1990 as a 501(c)3 nonprofit organization</a:t>
                      </a:r>
                      <a:endParaRPr lang="en-US" sz="15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7200">
                <a:tc>
                  <a:txBody>
                    <a:bodyPr/>
                    <a:lstStyle/>
                    <a:p>
                      <a:r>
                        <a:rPr lang="en-US" sz="1500" b="1" dirty="0" smtClean="0">
                          <a:solidFill>
                            <a:srgbClr val="0E3673"/>
                          </a:solidFill>
                          <a:latin typeface="Houschka Pro Medium"/>
                        </a:rPr>
                        <a:t>FY11</a:t>
                      </a:r>
                      <a:endParaRPr lang="en-US"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500" b="0" dirty="0" smtClean="0">
                          <a:solidFill>
                            <a:srgbClr val="0E3673"/>
                          </a:solidFill>
                          <a:latin typeface="Houschka Pro Medium"/>
                        </a:rPr>
                        <a:t> $7MM/yr operating budget </a:t>
                      </a:r>
                      <a:endParaRPr lang="en-US" sz="15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500" b="1" dirty="0" smtClean="0">
                          <a:solidFill>
                            <a:srgbClr val="0E3673"/>
                          </a:solidFill>
                          <a:latin typeface="Houschka Pro Medium"/>
                        </a:rPr>
                        <a:t>Global  Presence </a:t>
                      </a:r>
                      <a:endParaRPr lang="en-US"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500" b="0" dirty="0" smtClean="0">
                          <a:solidFill>
                            <a:srgbClr val="0E3673"/>
                          </a:solidFill>
                          <a:latin typeface="Houschka Pro Medium"/>
                        </a:rPr>
                        <a:t>Headquartered in Kansas City, MO with presence in Washington</a:t>
                      </a:r>
                      <a:r>
                        <a:rPr lang="en-US" sz="1500" b="0" baseline="0" dirty="0" smtClean="0">
                          <a:solidFill>
                            <a:srgbClr val="0E3673"/>
                          </a:solidFill>
                          <a:latin typeface="Houschka Pro Medium"/>
                        </a:rPr>
                        <a:t>, </a:t>
                      </a:r>
                      <a:r>
                        <a:rPr lang="en-US" sz="1500" b="0" dirty="0" smtClean="0">
                          <a:solidFill>
                            <a:srgbClr val="0E3673"/>
                          </a:solidFill>
                          <a:latin typeface="Houschka Pro Medium"/>
                        </a:rPr>
                        <a:t>San Francisco,</a:t>
                      </a:r>
                      <a:r>
                        <a:rPr lang="en-US" sz="1500" b="0" baseline="0" dirty="0" smtClean="0">
                          <a:solidFill>
                            <a:srgbClr val="0E3673"/>
                          </a:solidFill>
                          <a:latin typeface="Houschka Pro Medium"/>
                        </a:rPr>
                        <a:t> </a:t>
                      </a:r>
                      <a:r>
                        <a:rPr lang="en-US" sz="1500" b="0" dirty="0" smtClean="0">
                          <a:solidFill>
                            <a:srgbClr val="0E3673"/>
                          </a:solidFill>
                          <a:latin typeface="Houschka Pro Medium"/>
                        </a:rPr>
                        <a:t>Nairobi</a:t>
                      </a:r>
                      <a:r>
                        <a:rPr lang="en-US" sz="1500" b="0" baseline="0" dirty="0" smtClean="0">
                          <a:solidFill>
                            <a:srgbClr val="0E3673"/>
                          </a:solidFill>
                          <a:latin typeface="Houschka Pro Medium"/>
                        </a:rPr>
                        <a:t>, and T</a:t>
                      </a:r>
                      <a:r>
                        <a:rPr lang="en-US" sz="1500" b="0" dirty="0" smtClean="0">
                          <a:solidFill>
                            <a:srgbClr val="0E3673"/>
                          </a:solidFill>
                          <a:latin typeface="Houschka Pro Medium"/>
                        </a:rPr>
                        <a:t>amil Nadu, India </a:t>
                      </a:r>
                    </a:p>
                    <a:p>
                      <a:endParaRPr lang="en-US" sz="15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500" b="1" dirty="0" smtClean="0">
                          <a:solidFill>
                            <a:srgbClr val="0E3673"/>
                          </a:solidFill>
                          <a:latin typeface="Houschka Pro Medium"/>
                          <a:ea typeface="+mn-ea"/>
                          <a:cs typeface="+mn-cs"/>
                        </a:rPr>
                        <a:t>Core Focus</a:t>
                      </a:r>
                      <a:endParaRPr lang="en-US" sz="1500" b="1" dirty="0">
                        <a:solidFill>
                          <a:srgbClr val="0E3673"/>
                        </a:solidFill>
                        <a:latin typeface="Houschka Pro Medium"/>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5425" marR="0" indent="-225425" defTabSz="914400" eaLnBrk="1" fontAlgn="auto" latinLnBrk="0" hangingPunct="1">
                        <a:lnSpc>
                          <a:spcPct val="100000"/>
                        </a:lnSpc>
                        <a:spcBef>
                          <a:spcPts val="0"/>
                        </a:spcBef>
                        <a:spcAft>
                          <a:spcPts val="0"/>
                        </a:spcAft>
                        <a:buClrTx/>
                        <a:buSzTx/>
                        <a:buFont typeface="Arial" pitchFamily="34" charset="0"/>
                        <a:buChar char="•"/>
                        <a:tabLst/>
                        <a:defRPr/>
                      </a:pPr>
                      <a:r>
                        <a:rPr lang="en-US" sz="1500" b="0" dirty="0" smtClean="0">
                          <a:solidFill>
                            <a:srgbClr val="0E3673"/>
                          </a:solidFill>
                          <a:latin typeface="Houschka Pro Medium"/>
                          <a:ea typeface="+mn-ea"/>
                          <a:cs typeface="+mn-cs"/>
                        </a:rPr>
                        <a:t>Demonstrate market-based solutions through WaterCredit,</a:t>
                      </a:r>
                      <a:r>
                        <a:rPr lang="en-US" sz="1500" b="0" baseline="0" dirty="0" smtClean="0">
                          <a:solidFill>
                            <a:srgbClr val="0E3673"/>
                          </a:solidFill>
                          <a:latin typeface="Houschka Pro Medium"/>
                          <a:ea typeface="+mn-ea"/>
                          <a:cs typeface="+mn-cs"/>
                        </a:rPr>
                        <a:t> other WASH finance models and improve technology</a:t>
                      </a:r>
                      <a:endParaRPr lang="en-US" sz="1500" b="0" dirty="0" smtClean="0">
                        <a:solidFill>
                          <a:srgbClr val="0E3673"/>
                        </a:solidFill>
                        <a:latin typeface="Houschka Pro Medium"/>
                        <a:ea typeface="+mn-ea"/>
                        <a:cs typeface="+mn-cs"/>
                      </a:endParaRPr>
                    </a:p>
                    <a:p>
                      <a:pPr marL="225425" marR="0" indent="-225425" defTabSz="914400" eaLnBrk="1" fontAlgn="auto" latinLnBrk="0" hangingPunct="1">
                        <a:lnSpc>
                          <a:spcPct val="100000"/>
                        </a:lnSpc>
                        <a:spcBef>
                          <a:spcPts val="0"/>
                        </a:spcBef>
                        <a:spcAft>
                          <a:spcPts val="0"/>
                        </a:spcAft>
                        <a:buClrTx/>
                        <a:buSzTx/>
                        <a:buFont typeface="Arial" pitchFamily="34" charset="0"/>
                        <a:buChar char="•"/>
                        <a:tabLst/>
                        <a:defRPr/>
                      </a:pPr>
                      <a:r>
                        <a:rPr lang="en-US" sz="1500" b="0" dirty="0" smtClean="0">
                          <a:solidFill>
                            <a:srgbClr val="0E3673"/>
                          </a:solidFill>
                          <a:latin typeface="Houschka Pro Medium"/>
                          <a:ea typeface="+mn-ea"/>
                          <a:cs typeface="+mn-cs"/>
                        </a:rPr>
                        <a:t>Strategically segment the subsidy market to drive limited philanthropic resources towards the “ultra poor”</a:t>
                      </a:r>
                    </a:p>
                    <a:p>
                      <a:pPr marL="225425" marR="0" indent="-225425" defTabSz="914400" eaLnBrk="1" fontAlgn="auto" latinLnBrk="0" hangingPunct="1">
                        <a:lnSpc>
                          <a:spcPct val="100000"/>
                        </a:lnSpc>
                        <a:spcBef>
                          <a:spcPts val="0"/>
                        </a:spcBef>
                        <a:spcAft>
                          <a:spcPts val="0"/>
                        </a:spcAft>
                        <a:buClrTx/>
                        <a:buSzTx/>
                        <a:buFont typeface="Arial" pitchFamily="34" charset="0"/>
                        <a:buChar char="•"/>
                        <a:tabLst/>
                        <a:defRPr/>
                      </a:pPr>
                      <a:r>
                        <a:rPr lang="en-US" sz="1500" b="0" dirty="0" smtClean="0">
                          <a:solidFill>
                            <a:srgbClr val="0E3673"/>
                          </a:solidFill>
                          <a:latin typeface="Houschka Pro Medium"/>
                          <a:ea typeface="+mn-ea"/>
                          <a:cs typeface="+mn-cs"/>
                        </a:rPr>
                        <a:t>Increase sector effectiveness, sustainability, and commercial capital investments</a:t>
                      </a:r>
                    </a:p>
                    <a:p>
                      <a:pPr marL="225425" marR="0" indent="-225425" defTabSz="914400" eaLnBrk="1" fontAlgn="auto" latinLnBrk="0" hangingPunct="1">
                        <a:lnSpc>
                          <a:spcPct val="100000"/>
                        </a:lnSpc>
                        <a:spcBef>
                          <a:spcPts val="0"/>
                        </a:spcBef>
                        <a:spcAft>
                          <a:spcPts val="0"/>
                        </a:spcAft>
                        <a:buClrTx/>
                        <a:buSzTx/>
                        <a:buFont typeface="Arial" pitchFamily="34" charset="0"/>
                        <a:buChar char="•"/>
                        <a:tabLst/>
                        <a:defRPr/>
                      </a:pPr>
                      <a:r>
                        <a:rPr lang="en-US" sz="1500" b="0" dirty="0" smtClean="0">
                          <a:solidFill>
                            <a:srgbClr val="0E3673"/>
                          </a:solidFill>
                          <a:latin typeface="Houschka Pro Medium"/>
                          <a:ea typeface="+mn-ea"/>
                          <a:cs typeface="+mn-cs"/>
                        </a:rPr>
                        <a:t>Raise global awareness  for the global water and sanitation crisis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C:\Users\creavis\Desktop\School_in_India_2.jpg"/>
          <p:cNvPicPr>
            <a:picLocks noChangeAspect="1" noChangeArrowheads="1"/>
          </p:cNvPicPr>
          <p:nvPr/>
        </p:nvPicPr>
        <p:blipFill>
          <a:blip r:embed="rId2" cstate="print"/>
          <a:srcRect/>
          <a:stretch>
            <a:fillRect/>
          </a:stretch>
        </p:blipFill>
        <p:spPr bwMode="auto">
          <a:xfrm>
            <a:off x="228600" y="685800"/>
            <a:ext cx="8675688" cy="539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3" y="533400"/>
            <a:ext cx="6858000" cy="685800"/>
          </a:xfrm>
        </p:spPr>
        <p:txBody>
          <a:bodyPr/>
          <a:lstStyle/>
          <a:p>
            <a:r>
              <a:rPr lang="en-US" sz="3200" dirty="0" smtClean="0"/>
              <a:t>WaterCredit to date.</a:t>
            </a:r>
            <a:endParaRPr lang="en-US" sz="3200" dirty="0"/>
          </a:p>
        </p:txBody>
      </p:sp>
      <p:sp>
        <p:nvSpPr>
          <p:cNvPr id="3" name="Content Placeholder 2"/>
          <p:cNvSpPr>
            <a:spLocks noGrp="1"/>
          </p:cNvSpPr>
          <p:nvPr>
            <p:ph sz="quarter" idx="4294967295"/>
          </p:nvPr>
        </p:nvSpPr>
        <p:spPr>
          <a:xfrm>
            <a:off x="381003" y="1447800"/>
            <a:ext cx="5943597" cy="4229099"/>
          </a:xfrm>
        </p:spPr>
        <p:txBody>
          <a:bodyPr/>
          <a:lstStyle/>
          <a:p>
            <a:pPr marL="228600" indent="-228600">
              <a:lnSpc>
                <a:spcPts val="2200"/>
              </a:lnSpc>
              <a:spcBef>
                <a:spcPts val="300"/>
              </a:spcBef>
              <a:buFont typeface="Arial" pitchFamily="34" charset="0"/>
              <a:buChar char="•"/>
            </a:pPr>
            <a:r>
              <a:rPr lang="en-US" sz="1600" kern="1200" dirty="0">
                <a:solidFill>
                  <a:srgbClr val="0E3673"/>
                </a:solidFill>
                <a:latin typeface="Houschka Pro Medium"/>
              </a:rPr>
              <a:t>Leveraging microfinance as a distribution channel and a platform for overcoming market failures</a:t>
            </a:r>
          </a:p>
          <a:p>
            <a:pPr marL="228600" indent="-228600">
              <a:lnSpc>
                <a:spcPts val="2200"/>
              </a:lnSpc>
              <a:spcBef>
                <a:spcPts val="300"/>
              </a:spcBef>
              <a:buFont typeface="Arial" pitchFamily="34" charset="0"/>
              <a:buChar char="•"/>
            </a:pPr>
            <a:r>
              <a:rPr lang="en-US" sz="1600" kern="1200" dirty="0">
                <a:solidFill>
                  <a:srgbClr val="0E3673"/>
                </a:solidFill>
                <a:latin typeface="Houschka Pro Medium"/>
              </a:rPr>
              <a:t>Geographic focus aligned with microfinance </a:t>
            </a:r>
            <a:r>
              <a:rPr lang="en-US" sz="1600" kern="1200" dirty="0" smtClean="0">
                <a:solidFill>
                  <a:srgbClr val="0E3673"/>
                </a:solidFill>
                <a:latin typeface="Houschka Pro Medium"/>
              </a:rPr>
              <a:t>sector </a:t>
            </a:r>
            <a:r>
              <a:rPr lang="en-US" sz="1600" kern="1200" dirty="0">
                <a:solidFill>
                  <a:srgbClr val="0E3673"/>
                </a:solidFill>
                <a:latin typeface="Houschka Pro Medium"/>
              </a:rPr>
              <a:t>maturity</a:t>
            </a:r>
          </a:p>
          <a:p>
            <a:pPr marL="228600" indent="-228600">
              <a:lnSpc>
                <a:spcPts val="2200"/>
              </a:lnSpc>
              <a:spcBef>
                <a:spcPts val="300"/>
              </a:spcBef>
              <a:buFont typeface="Arial" pitchFamily="34" charset="0"/>
              <a:buChar char="•"/>
            </a:pPr>
            <a:r>
              <a:rPr lang="en-US" sz="1600" kern="1200" dirty="0">
                <a:solidFill>
                  <a:srgbClr val="0E3673"/>
                </a:solidFill>
                <a:latin typeface="Houschka Pro Medium"/>
              </a:rPr>
              <a:t>Serving the microfinance </a:t>
            </a:r>
            <a:r>
              <a:rPr lang="en-US" sz="1600" kern="1200" dirty="0" smtClean="0">
                <a:solidFill>
                  <a:srgbClr val="0E3673"/>
                </a:solidFill>
                <a:latin typeface="Houschka Pro Medium"/>
              </a:rPr>
              <a:t>market—clients/users </a:t>
            </a:r>
            <a:r>
              <a:rPr lang="en-US" sz="1600" kern="1200" dirty="0">
                <a:solidFill>
                  <a:srgbClr val="0E3673"/>
                </a:solidFill>
                <a:latin typeface="Houschka Pro Medium"/>
              </a:rPr>
              <a:t>at the BOP</a:t>
            </a:r>
          </a:p>
          <a:p>
            <a:pPr marL="228600" indent="-228600">
              <a:lnSpc>
                <a:spcPts val="2200"/>
              </a:lnSpc>
              <a:spcBef>
                <a:spcPts val="300"/>
              </a:spcBef>
              <a:buFont typeface="Arial" pitchFamily="34" charset="0"/>
              <a:buChar char="•"/>
            </a:pPr>
            <a:r>
              <a:rPr lang="en-US" sz="1600" kern="1200" dirty="0" smtClean="0">
                <a:solidFill>
                  <a:srgbClr val="0E3673"/>
                </a:solidFill>
                <a:latin typeface="Houschka Pro Medium"/>
              </a:rPr>
              <a:t>14 </a:t>
            </a:r>
            <a:r>
              <a:rPr lang="en-US" sz="1600" kern="1200" dirty="0">
                <a:solidFill>
                  <a:srgbClr val="0E3673"/>
                </a:solidFill>
                <a:latin typeface="Houschka Pro Medium"/>
              </a:rPr>
              <a:t>MFI partners in </a:t>
            </a:r>
            <a:r>
              <a:rPr lang="en-US" sz="1600" kern="1200" dirty="0" smtClean="0">
                <a:solidFill>
                  <a:srgbClr val="0E3673"/>
                </a:solidFill>
                <a:latin typeface="Houschka Pro Medium"/>
              </a:rPr>
              <a:t>Kenya, Uganda, Bangladesh, and India</a:t>
            </a:r>
          </a:p>
          <a:p>
            <a:pPr marL="228600" indent="-228600">
              <a:lnSpc>
                <a:spcPts val="2200"/>
              </a:lnSpc>
              <a:spcBef>
                <a:spcPts val="300"/>
              </a:spcBef>
              <a:buFont typeface="Arial" pitchFamily="34" charset="0"/>
              <a:buChar char="•"/>
            </a:pPr>
            <a:r>
              <a:rPr lang="en-US" sz="1600" kern="1200" dirty="0">
                <a:solidFill>
                  <a:srgbClr val="0E3673"/>
                </a:solidFill>
                <a:latin typeface="Houschka Pro Medium"/>
              </a:rPr>
              <a:t>E</a:t>
            </a:r>
            <a:r>
              <a:rPr lang="en-US" sz="1600" kern="1200" dirty="0" smtClean="0">
                <a:solidFill>
                  <a:srgbClr val="0E3673"/>
                </a:solidFill>
                <a:latin typeface="Houschka Pro Medium"/>
              </a:rPr>
              <a:t>xpansion plans for Peru, Ghana, Indonesia, and Cambodia </a:t>
            </a:r>
            <a:endParaRPr lang="en-US" sz="1600" kern="1200" dirty="0">
              <a:solidFill>
                <a:srgbClr val="0E3673"/>
              </a:solidFill>
              <a:latin typeface="Houschka Pro Medium"/>
            </a:endParaRPr>
          </a:p>
          <a:p>
            <a:pPr marL="228600" indent="-228600">
              <a:lnSpc>
                <a:spcPts val="2200"/>
              </a:lnSpc>
              <a:spcBef>
                <a:spcPts val="300"/>
              </a:spcBef>
              <a:buFont typeface="Arial" pitchFamily="34" charset="0"/>
              <a:buChar char="•"/>
            </a:pPr>
            <a:r>
              <a:rPr lang="en-US" sz="1600" kern="1200" dirty="0">
                <a:solidFill>
                  <a:srgbClr val="0E3673"/>
                </a:solidFill>
                <a:latin typeface="Houschka Pro Medium"/>
              </a:rPr>
              <a:t>$1.6MM in philanthropic capital has leveraged </a:t>
            </a:r>
            <a:r>
              <a:rPr lang="en-US" sz="1600" kern="1200" dirty="0" smtClean="0">
                <a:solidFill>
                  <a:srgbClr val="0E3673"/>
                </a:solidFill>
                <a:latin typeface="Houschka Pro Medium"/>
              </a:rPr>
              <a:t>over $</a:t>
            </a:r>
            <a:r>
              <a:rPr lang="en-US" sz="1600" kern="1200" dirty="0">
                <a:solidFill>
                  <a:srgbClr val="0E3673"/>
                </a:solidFill>
                <a:latin typeface="Houschka Pro Medium"/>
              </a:rPr>
              <a:t>5MM in </a:t>
            </a:r>
            <a:r>
              <a:rPr lang="en-US" sz="1600" kern="1200" dirty="0" smtClean="0">
                <a:solidFill>
                  <a:srgbClr val="0E3673"/>
                </a:solidFill>
                <a:latin typeface="Houschka Pro Medium"/>
              </a:rPr>
              <a:t>private, commercial capital</a:t>
            </a:r>
            <a:endParaRPr lang="en-US" sz="1600" kern="1200" dirty="0">
              <a:solidFill>
                <a:srgbClr val="0E3673"/>
              </a:solidFill>
              <a:latin typeface="Houschka Pro Medium"/>
            </a:endParaRPr>
          </a:p>
          <a:p>
            <a:pPr marL="228600" indent="-228600">
              <a:lnSpc>
                <a:spcPts val="2200"/>
              </a:lnSpc>
              <a:spcBef>
                <a:spcPts val="300"/>
              </a:spcBef>
              <a:buFont typeface="Arial" pitchFamily="34" charset="0"/>
              <a:buChar char="•"/>
            </a:pPr>
            <a:r>
              <a:rPr lang="en-US" sz="1600" kern="1200" dirty="0" smtClean="0">
                <a:solidFill>
                  <a:srgbClr val="0E3673"/>
                </a:solidFill>
                <a:latin typeface="Houschka Pro Medium"/>
              </a:rPr>
              <a:t>Represents </a:t>
            </a:r>
            <a:r>
              <a:rPr lang="en-US" sz="1600" kern="1200" dirty="0">
                <a:solidFill>
                  <a:srgbClr val="0E3673"/>
                </a:solidFill>
                <a:latin typeface="Houschka Pro Medium"/>
              </a:rPr>
              <a:t>50% of the Water.org programmatic </a:t>
            </a:r>
            <a:r>
              <a:rPr lang="en-US" sz="1600" kern="1200" dirty="0" smtClean="0">
                <a:solidFill>
                  <a:srgbClr val="0E3673"/>
                </a:solidFill>
                <a:latin typeface="Houschka Pro Medium"/>
              </a:rPr>
              <a:t>portfolio</a:t>
            </a:r>
          </a:p>
          <a:p>
            <a:pPr marL="228600" indent="-228600">
              <a:lnSpc>
                <a:spcPts val="2200"/>
              </a:lnSpc>
              <a:spcBef>
                <a:spcPts val="300"/>
              </a:spcBef>
              <a:buFont typeface="Arial" pitchFamily="34" charset="0"/>
              <a:buChar char="•"/>
            </a:pPr>
            <a:r>
              <a:rPr lang="en-US" sz="1600" kern="1200" dirty="0" smtClean="0">
                <a:solidFill>
                  <a:srgbClr val="0E3673"/>
                </a:solidFill>
                <a:latin typeface="Houschka Pro Medium"/>
              </a:rPr>
              <a:t>More than 160,000 people served; on track to serve 1MM by 2014</a:t>
            </a:r>
          </a:p>
          <a:p>
            <a:pPr marL="228600" indent="-228600">
              <a:spcBef>
                <a:spcPts val="300"/>
              </a:spcBef>
              <a:buFont typeface="Arial" pitchFamily="34" charset="0"/>
              <a:buChar char="•"/>
            </a:pPr>
            <a:endParaRPr lang="en-US" sz="1600" kern="1200" dirty="0">
              <a:solidFill>
                <a:srgbClr val="0E3673"/>
              </a:solidFill>
              <a:latin typeface="Houschka Pro Medium"/>
            </a:endParaRPr>
          </a:p>
          <a:p>
            <a:pPr marL="228600" indent="-228600">
              <a:buFont typeface="Arial" pitchFamily="34" charset="0"/>
              <a:buChar char="•"/>
            </a:pPr>
            <a:endParaRPr lang="en-US" sz="1600" dirty="0">
              <a:solidFill>
                <a:schemeClr val="tx2"/>
              </a:solidFill>
              <a:latin typeface="Houschka Pro Medium" pitchFamily="50" charset="0"/>
            </a:endParaRPr>
          </a:p>
        </p:txBody>
      </p:sp>
      <p:pic>
        <p:nvPicPr>
          <p:cNvPr id="6" name="Picture 8" descr="slide_faces.png"/>
          <p:cNvPicPr>
            <a:picLocks noChangeAspect="1"/>
          </p:cNvPicPr>
          <p:nvPr/>
        </p:nvPicPr>
        <p:blipFill>
          <a:blip r:embed="rId2" cstate="print"/>
          <a:srcRect/>
          <a:stretch>
            <a:fillRect/>
          </a:stretch>
        </p:blipFill>
        <p:spPr bwMode="auto">
          <a:xfrm>
            <a:off x="6448425" y="0"/>
            <a:ext cx="2695575"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X:\Media\Waterorg Photo Finished\Bangladesh\Bangladesh_DSK_2010_02\to flickr\BGD_DSK_001.jpg"/>
          <p:cNvPicPr>
            <a:picLocks noChangeAspect="1" noChangeArrowheads="1"/>
          </p:cNvPicPr>
          <p:nvPr/>
        </p:nvPicPr>
        <p:blipFill>
          <a:blip r:embed="rId2" cstate="print">
            <a:lum contrast="20000"/>
          </a:blip>
          <a:srcRect/>
          <a:stretch>
            <a:fillRect/>
          </a:stretch>
        </p:blipFill>
        <p:spPr bwMode="auto">
          <a:xfrm>
            <a:off x="3140075" y="4525963"/>
            <a:ext cx="2803525" cy="2103437"/>
          </a:xfrm>
          <a:prstGeom prst="rect">
            <a:avLst/>
          </a:prstGeom>
          <a:noFill/>
          <a:ln w="9525">
            <a:noFill/>
            <a:miter lim="800000"/>
            <a:headEnd/>
            <a:tailEnd/>
          </a:ln>
        </p:spPr>
      </p:pic>
      <p:pic>
        <p:nvPicPr>
          <p:cNvPr id="20483" name="Picture 5" descr="X:\Media\Waterorg Photo Finished\Bangladesh\Bangladesh_DSK_2010_02\to flickr\BGD_DSK_004.jpg"/>
          <p:cNvPicPr>
            <a:picLocks noChangeAspect="1" noChangeArrowheads="1"/>
          </p:cNvPicPr>
          <p:nvPr/>
        </p:nvPicPr>
        <p:blipFill>
          <a:blip r:embed="rId3" cstate="print">
            <a:lum contrast="20000"/>
          </a:blip>
          <a:srcRect/>
          <a:stretch>
            <a:fillRect/>
          </a:stretch>
        </p:blipFill>
        <p:spPr bwMode="auto">
          <a:xfrm>
            <a:off x="6019800" y="182563"/>
            <a:ext cx="2803525" cy="2103437"/>
          </a:xfrm>
          <a:prstGeom prst="rect">
            <a:avLst/>
          </a:prstGeom>
          <a:noFill/>
          <a:ln w="9525">
            <a:noFill/>
            <a:miter lim="800000"/>
            <a:headEnd/>
            <a:tailEnd/>
          </a:ln>
        </p:spPr>
      </p:pic>
      <p:pic>
        <p:nvPicPr>
          <p:cNvPr id="20484" name="Picture 6" descr="X:\Media\Waterorg Photo Finished\Bangladesh\Bangladesh_DSK_2010_02\to flickr\BGD_DSK_019.jpg"/>
          <p:cNvPicPr>
            <a:picLocks noChangeAspect="1" noChangeArrowheads="1"/>
          </p:cNvPicPr>
          <p:nvPr/>
        </p:nvPicPr>
        <p:blipFill>
          <a:blip r:embed="rId4" cstate="print">
            <a:lum contrast="20000"/>
          </a:blip>
          <a:srcRect/>
          <a:stretch>
            <a:fillRect/>
          </a:stretch>
        </p:blipFill>
        <p:spPr bwMode="auto">
          <a:xfrm>
            <a:off x="6019800" y="4525963"/>
            <a:ext cx="2803525" cy="2103437"/>
          </a:xfrm>
          <a:prstGeom prst="rect">
            <a:avLst/>
          </a:prstGeom>
          <a:noFill/>
          <a:ln w="9525">
            <a:noFill/>
            <a:miter lim="800000"/>
            <a:headEnd/>
            <a:tailEnd/>
          </a:ln>
        </p:spPr>
      </p:pic>
      <p:pic>
        <p:nvPicPr>
          <p:cNvPr id="20485" name="Picture 7" descr="X:\Media\Waterorg Photo Finished\Bangladesh\Bangladesh_DSK_2010_02\to flickr\BGD_DSK_027.jpg"/>
          <p:cNvPicPr>
            <a:picLocks noChangeAspect="1" noChangeArrowheads="1"/>
          </p:cNvPicPr>
          <p:nvPr/>
        </p:nvPicPr>
        <p:blipFill>
          <a:blip r:embed="rId5" cstate="print">
            <a:lum contrast="20000"/>
          </a:blip>
          <a:srcRect/>
          <a:stretch>
            <a:fillRect/>
          </a:stretch>
        </p:blipFill>
        <p:spPr bwMode="auto">
          <a:xfrm>
            <a:off x="239713" y="182563"/>
            <a:ext cx="2805112" cy="2103437"/>
          </a:xfrm>
          <a:prstGeom prst="rect">
            <a:avLst/>
          </a:prstGeom>
          <a:noFill/>
          <a:ln w="9525">
            <a:noFill/>
            <a:miter lim="800000"/>
            <a:headEnd/>
            <a:tailEnd/>
          </a:ln>
        </p:spPr>
      </p:pic>
      <p:pic>
        <p:nvPicPr>
          <p:cNvPr id="20486" name="Picture 8" descr="X:\Media\Waterorg Photo Finished\Bangladesh\Bangladesh_DSK_2010_02\to flickr\BGD_DSK_030.jpg"/>
          <p:cNvPicPr>
            <a:picLocks noChangeAspect="1" noChangeArrowheads="1"/>
          </p:cNvPicPr>
          <p:nvPr/>
        </p:nvPicPr>
        <p:blipFill>
          <a:blip r:embed="rId6" cstate="print">
            <a:lum contrast="20000"/>
          </a:blip>
          <a:srcRect/>
          <a:stretch>
            <a:fillRect/>
          </a:stretch>
        </p:blipFill>
        <p:spPr bwMode="auto">
          <a:xfrm>
            <a:off x="3140075" y="2362200"/>
            <a:ext cx="2803525" cy="2103438"/>
          </a:xfrm>
          <a:prstGeom prst="rect">
            <a:avLst/>
          </a:prstGeom>
          <a:noFill/>
          <a:ln w="9525">
            <a:noFill/>
            <a:miter lim="800000"/>
            <a:headEnd/>
            <a:tailEnd/>
          </a:ln>
        </p:spPr>
      </p:pic>
      <p:pic>
        <p:nvPicPr>
          <p:cNvPr id="20487" name="Picture 9" descr="X:\Media\Waterorg Photo Finished\Bangladesh\Bangladesh_DSK_2010_02\to flickr\BGD_DSK_032.jpg"/>
          <p:cNvPicPr>
            <a:picLocks noChangeAspect="1" noChangeArrowheads="1"/>
          </p:cNvPicPr>
          <p:nvPr/>
        </p:nvPicPr>
        <p:blipFill>
          <a:blip r:embed="rId7" cstate="print">
            <a:lum contrast="20000"/>
          </a:blip>
          <a:srcRect/>
          <a:stretch>
            <a:fillRect/>
          </a:stretch>
        </p:blipFill>
        <p:spPr bwMode="auto">
          <a:xfrm>
            <a:off x="3140075" y="182563"/>
            <a:ext cx="2803525" cy="2103437"/>
          </a:xfrm>
          <a:prstGeom prst="rect">
            <a:avLst/>
          </a:prstGeom>
          <a:noFill/>
          <a:ln w="9525">
            <a:noFill/>
            <a:miter lim="800000"/>
            <a:headEnd/>
            <a:tailEnd/>
          </a:ln>
        </p:spPr>
      </p:pic>
      <p:pic>
        <p:nvPicPr>
          <p:cNvPr id="20488" name="Picture 10" descr="X:\Media\Waterorg Photo Finished\Bangladesh\Bangladesh_DSK_2010_02\to flickr\BGD_DSK_037.jpg"/>
          <p:cNvPicPr>
            <a:picLocks noChangeAspect="1" noChangeArrowheads="1"/>
          </p:cNvPicPr>
          <p:nvPr/>
        </p:nvPicPr>
        <p:blipFill>
          <a:blip r:embed="rId8" cstate="print">
            <a:lum contrast="20000"/>
          </a:blip>
          <a:srcRect/>
          <a:stretch>
            <a:fillRect/>
          </a:stretch>
        </p:blipFill>
        <p:spPr bwMode="auto">
          <a:xfrm>
            <a:off x="246063" y="4525963"/>
            <a:ext cx="2800350" cy="2103437"/>
          </a:xfrm>
          <a:prstGeom prst="rect">
            <a:avLst/>
          </a:prstGeom>
          <a:noFill/>
          <a:ln w="9525">
            <a:noFill/>
            <a:miter lim="800000"/>
            <a:headEnd/>
            <a:tailEnd/>
          </a:ln>
        </p:spPr>
      </p:pic>
      <p:pic>
        <p:nvPicPr>
          <p:cNvPr id="20489" name="Picture 11" descr="X:\Media\Waterorg Photo Finished\Bangladesh\Bangladesh_DSK_2010_02\to flickr\BGD_DSK_038.jpg"/>
          <p:cNvPicPr>
            <a:picLocks noChangeAspect="1" noChangeArrowheads="1"/>
          </p:cNvPicPr>
          <p:nvPr/>
        </p:nvPicPr>
        <p:blipFill>
          <a:blip r:embed="rId9" cstate="print">
            <a:lum contrast="20000"/>
          </a:blip>
          <a:srcRect/>
          <a:stretch>
            <a:fillRect/>
          </a:stretch>
        </p:blipFill>
        <p:spPr bwMode="auto">
          <a:xfrm>
            <a:off x="239713" y="2362200"/>
            <a:ext cx="2808287" cy="2103438"/>
          </a:xfrm>
          <a:prstGeom prst="rect">
            <a:avLst/>
          </a:prstGeom>
          <a:noFill/>
          <a:ln w="9525">
            <a:noFill/>
            <a:miter lim="800000"/>
            <a:headEnd/>
            <a:tailEnd/>
          </a:ln>
        </p:spPr>
      </p:pic>
      <p:pic>
        <p:nvPicPr>
          <p:cNvPr id="20490" name="Picture 12" descr="X:\Media\Waterorg Photo Finished\Bangladesh\Bangladesh_DSK_2010_02\to flickr\BGD_DSK_040.jpg"/>
          <p:cNvPicPr>
            <a:picLocks noChangeAspect="1" noChangeArrowheads="1"/>
          </p:cNvPicPr>
          <p:nvPr/>
        </p:nvPicPr>
        <p:blipFill>
          <a:blip r:embed="rId10" cstate="print">
            <a:lum contrast="20000"/>
          </a:blip>
          <a:srcRect/>
          <a:stretch>
            <a:fillRect/>
          </a:stretch>
        </p:blipFill>
        <p:spPr bwMode="auto">
          <a:xfrm>
            <a:off x="6019800" y="2362200"/>
            <a:ext cx="2803525" cy="210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ptAB1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242</Words>
  <Application>Microsoft Office PowerPoint</Application>
  <PresentationFormat>On-screen Show (4:3)</PresentationFormat>
  <Paragraphs>30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pptAB1C</vt:lpstr>
      <vt:lpstr>Slide 1</vt:lpstr>
      <vt:lpstr>fast facts.</vt:lpstr>
      <vt:lpstr>Slide 3</vt:lpstr>
      <vt:lpstr>WaterCredit to date.</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Chevenee Reavis</dc:creator>
  <cp:lastModifiedBy>Chevenee Reavis</cp:lastModifiedBy>
  <cp:revision>2</cp:revision>
  <dcterms:created xsi:type="dcterms:W3CDTF">2010-11-03T02:40:04Z</dcterms:created>
  <dcterms:modified xsi:type="dcterms:W3CDTF">2010-11-03T15:29:57Z</dcterms:modified>
</cp:coreProperties>
</file>